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860" r:id="rId3"/>
    <p:sldId id="861" r:id="rId4"/>
    <p:sldId id="862" r:id="rId5"/>
    <p:sldId id="863" r:id="rId6"/>
    <p:sldId id="864" r:id="rId7"/>
    <p:sldId id="865" r:id="rId8"/>
    <p:sldId id="866" r:id="rId9"/>
    <p:sldId id="867" r:id="rId10"/>
    <p:sldId id="868" r:id="rId11"/>
    <p:sldId id="869"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八年级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基础训练　</a:t>
            </a:r>
            <a:r>
              <a:rPr lang="en-US" altLang="zh-CN" sz="4800" b="0" dirty="0" smtClean="0">
                <a:solidFill>
                  <a:srgbClr val="000000"/>
                </a:solidFill>
                <a:latin typeface="微软雅黑" pitchFamily="34" charset="-122"/>
                <a:ea typeface="微软雅黑" pitchFamily="34" charset="-122"/>
                <a:cs typeface="微软雅黑" panose="020B0503020204020204" pitchFamily="34" charset="-122"/>
              </a:rPr>
              <a:t>3</a:t>
            </a:r>
            <a:endParaRPr lang="zh-CN" altLang="en-US" sz="4800" b="0" dirty="0">
              <a:solidFill>
                <a:srgbClr val="000000"/>
              </a:solidFill>
              <a:latin typeface="微软雅黑" pitchFamily="34" charset="-122"/>
              <a:ea typeface="微软雅黑"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推理判断题。根据文章内容可知，老人三次要求与张良见面，每次都测试他的耐心和守时能力，最终老人满意地送给了他一本书，因此推测老人是想考验张良。故选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18052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words can best describe Zhang Liang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Helpful but silly.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Smart but lazy.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Kind and patient.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Polite and honest.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626829" y="830767"/>
            <a:ext cx="6564721" cy="710224"/>
          </a:xfrm>
          <a:prstGeom prst="rect">
            <a:avLst/>
          </a:prstGeom>
        </p:spPr>
      </p:pic>
      <p:sp>
        <p:nvSpPr>
          <p:cNvPr id="4" name="矩形 3"/>
          <p:cNvSpPr/>
          <p:nvPr/>
        </p:nvSpPr>
        <p:spPr>
          <a:xfrm>
            <a:off x="1126654" y="926872"/>
            <a:ext cx="518091" cy="646331"/>
          </a:xfrm>
          <a:prstGeom prst="rect">
            <a:avLst/>
          </a:prstGeom>
        </p:spPr>
        <p:txBody>
          <a:bodyPr wrap="none">
            <a:spAutoFit/>
          </a:bodyPr>
          <a:lstStyle/>
          <a:p>
            <a:r>
              <a:rPr lang="en-US" altLang="zh-CN" sz="3600" smtClean="0"/>
              <a:t>D</a:t>
            </a:r>
            <a:endParaRPr lang="zh-CN" altLang="en-US"/>
          </a:p>
        </p:txBody>
      </p:sp>
      <p:sp>
        <p:nvSpPr>
          <p:cNvPr id="5" name="内容占位符 1"/>
          <p:cNvSpPr txBox="1">
            <a:spLocks/>
          </p:cNvSpPr>
          <p:nvPr/>
        </p:nvSpPr>
        <p:spPr bwMode="auto">
          <a:xfrm>
            <a:off x="360854" y="3938666"/>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推理判断题。根据张良的行为可知，他不仅帮助老人捡鞋并替他穿上，还三次赴约，最终提前去等待老人，体现了他的礼貌和诚信。故选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63627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726656" y="764704"/>
            <a:ext cx="10737098" cy="1344153"/>
          </a:xfrm>
          <a:prstGeom prst="rect">
            <a:avLst/>
          </a:prstGeom>
        </p:spPr>
      </p:pic>
      <p:pic>
        <p:nvPicPr>
          <p:cNvPr id="5" name="图片 4"/>
          <p:cNvPicPr>
            <a:picLocks noChangeAspect="1"/>
          </p:cNvPicPr>
          <p:nvPr/>
        </p:nvPicPr>
        <p:blipFill>
          <a:blip r:embed="rId3"/>
          <a:stretch>
            <a:fillRect/>
          </a:stretch>
        </p:blipFill>
        <p:spPr>
          <a:xfrm>
            <a:off x="550590" y="2106212"/>
            <a:ext cx="3024336" cy="790377"/>
          </a:xfrm>
          <a:prstGeom prst="rect">
            <a:avLst/>
          </a:prstGeom>
        </p:spPr>
      </p:pic>
      <p:sp>
        <p:nvSpPr>
          <p:cNvPr id="6" name="内容占位符 1"/>
          <p:cNvSpPr>
            <a:spLocks noGrp="1"/>
          </p:cNvSpPr>
          <p:nvPr>
            <p:ph idx="1"/>
          </p:nvPr>
        </p:nvSpPr>
        <p:spPr>
          <a:xfrm>
            <a:off x="360854" y="2093691"/>
            <a:ext cx="11485848" cy="2585323"/>
          </a:xfrm>
        </p:spPr>
        <p:txBody>
          <a:bodyPr/>
          <a:lstStyle/>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a:latin typeface="Times New Roman" panose="02020603050405020304" pitchFamily="18" charset="0"/>
                <a:ea typeface="楷体" panose="02010609060101010101" pitchFamily="49" charset="-122"/>
                <a:cs typeface="Times New Roman" panose="02020603050405020304" pitchFamily="18" charset="0"/>
              </a:rPr>
              <a:t>是一篇记叙文。文章讲述了</a:t>
            </a:r>
            <a:r>
              <a:rPr lang="en-US" altLang="zh-CN">
                <a:latin typeface="+mn-ea"/>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张良拾履</a:t>
            </a:r>
            <a:r>
              <a:rPr lang="en-US" altLang="zh-CN">
                <a:latin typeface="+mn-ea"/>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的故事</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smtClean="0">
              <a:latin typeface="Times New Roman" panose="02020603050405020304" pitchFamily="18" charset="0"/>
              <a:ea typeface="楷体" panose="02010609060101010101" pitchFamily="49" charset="-122"/>
              <a:cs typeface="Times New Roman" panose="02020603050405020304" pitchFamily="18" charset="0"/>
            </a:endParaRPr>
          </a:p>
          <a:p>
            <a:pPr algn="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山东泰安肥城期中</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782244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43024"/>
            <a:ext cx="11485848" cy="4142160"/>
          </a:xfrm>
        </p:spPr>
        <p:txBody>
          <a:bodyPr/>
          <a:lstStyle/>
          <a:p>
            <a:pPr indent="89598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a man named Zhang Liang noticed an old man sitting on a bridge. One of the old man’s shoes fell under the bridge.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440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“Hey you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over there and get my shoe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put it on my foot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old man shouted at Zhang Liang</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301617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rude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Zhang Liang thought. “But he’s an elder. I should do it and help him.” He got the shoe and put it on the old man’s foot.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young man is worth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teaching,” the old man thought. He said, “Come back in five days. Meet me here on the bridge. Come early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09237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Five days later, Zhang Liang went to the bridge. The old man was already there. “You’ve kept me waiting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old man said angrily. “Come back in five days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Five days later, Zhang Liang woke up as the sun rose. He raced to the bridge. However, he found the old man was already there. He was asked to get there in another five days.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03756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5041" y="788617"/>
            <a:ext cx="11485848" cy="5618589"/>
          </a:xfrm>
        </p:spPr>
        <p:txBody>
          <a:bodyPr/>
          <a:lstStyle/>
          <a:p>
            <a:pPr indent="715963" hangingPunct="0">
              <a:lnSpc>
                <a:spcPct val="130000"/>
              </a:lnSpc>
              <a:spcAft>
                <a:spcPts val="0"/>
              </a:spcAft>
              <a:tabLst>
                <a:tab pos="714375" algn="l"/>
                <a:tab pos="9861550" algn="l"/>
              </a:tabLst>
            </a:pP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Zhang Liang arrived at the bridge at night. He spent the whole night there. When the old man came the next early morning, he smiled and said, “This young man is worth teaching.” Then he handed a book to Zhang Liang.</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lnSpc>
                <a:spcPct val="13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you read this, you can become an advisor to the ruler</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统治者</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told Zhang Liang.</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lnSpc>
                <a:spcPct val="130000"/>
              </a:lnSpc>
              <a:spcAft>
                <a:spcPts val="0"/>
              </a:spcAf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Zhang Liang read the book carefully. Years later, he became a military</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军事的</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advisor to Liu Bang</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16013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20688"/>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did the elder ask Zhang Liang to do for him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Buy the shoe.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Put on the shoe.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Throw the shoe.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Repair the shoe.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45704" y="801440"/>
            <a:ext cx="492443" cy="646331"/>
          </a:xfrm>
          <a:prstGeom prst="rect">
            <a:avLst/>
          </a:prstGeom>
        </p:spPr>
        <p:txBody>
          <a:bodyPr wrap="none">
            <a:spAutoFit/>
          </a:bodyPr>
          <a:lstStyle/>
          <a:p>
            <a:r>
              <a:rPr lang="en-US" altLang="zh-CN" sz="3600" smtClean="0"/>
              <a:t>B</a:t>
            </a:r>
            <a:endParaRPr lang="zh-CN" altLang="en-US"/>
          </a:p>
        </p:txBody>
      </p:sp>
      <p:sp>
        <p:nvSpPr>
          <p:cNvPr id="5" name="内容占位符 1"/>
          <p:cNvSpPr txBox="1">
            <a:spLocks/>
          </p:cNvSpPr>
          <p:nvPr/>
        </p:nvSpPr>
        <p:spPr bwMode="auto">
          <a:xfrm>
            <a:off x="360854" y="3811902"/>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“Hey you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Go over there and get my shoe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put it on my foot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可知，老人要求张良帮他捡鞋并帮他穿上。故选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48343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514175"/>
            <a:ext cx="11485848" cy="3137654"/>
          </a:xfrm>
        </p:spPr>
        <p:txBody>
          <a:bodyPr/>
          <a:lstStyle/>
          <a:p>
            <a:pPr hangingPunct="0">
              <a:spcAft>
                <a:spcPts val="0"/>
              </a:spcAft>
            </a:pPr>
            <a:r>
              <a:rPr lang="zh-CN" altLang="zh-CN" sz="3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times did Zhang Liang meet the elder on the bridge</a:t>
            </a:r>
            <a:r>
              <a:rPr lang="zh-CN" altLang="zh-CN" sz="3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pPr>
            <a:r>
              <a:rPr lang="en-US" altLang="zh-CN" sz="3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Two times.	</a:t>
            </a:r>
            <a:r>
              <a:rPr lang="en-US" altLang="zh-CN" sz="3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3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Three times.	</a:t>
            </a:r>
            <a:endParaRPr lang="zh-CN" altLang="zh-CN" sz="3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sz="3400" dirty="0">
                <a:solidFill>
                  <a:srgbClr val="000000"/>
                </a:solidFill>
                <a:latin typeface="Times New Roman" panose="02020603050405020304" pitchFamily="18" charset="0"/>
                <a:ea typeface="宋体" panose="02010600030101010101" pitchFamily="2" charset="-122"/>
              </a:rPr>
              <a:t>C. Four times.	</a:t>
            </a:r>
            <a:r>
              <a:rPr lang="en-US" altLang="zh-CN" sz="3400" dirty="0" smtClean="0">
                <a:solidFill>
                  <a:srgbClr val="000000"/>
                </a:solidFill>
                <a:latin typeface="Times New Roman" panose="02020603050405020304" pitchFamily="18" charset="0"/>
                <a:ea typeface="宋体" panose="02010600030101010101" pitchFamily="2" charset="-122"/>
              </a:rPr>
              <a:t>D</a:t>
            </a:r>
            <a:r>
              <a:rPr lang="en-US" altLang="zh-CN" sz="3400" dirty="0">
                <a:solidFill>
                  <a:srgbClr val="000000"/>
                </a:solidFill>
                <a:latin typeface="Times New Roman" panose="02020603050405020304" pitchFamily="18" charset="0"/>
                <a:ea typeface="宋体" panose="02010600030101010101" pitchFamily="2" charset="-122"/>
              </a:rPr>
              <a:t>. Five times.</a:t>
            </a:r>
            <a:endParaRPr lang="zh-CN" altLang="en-US" sz="3400" dirty="0"/>
          </a:p>
        </p:txBody>
      </p:sp>
      <p:sp>
        <p:nvSpPr>
          <p:cNvPr id="4" name="矩形 3"/>
          <p:cNvSpPr/>
          <p:nvPr/>
        </p:nvSpPr>
        <p:spPr>
          <a:xfrm>
            <a:off x="1117129" y="694927"/>
            <a:ext cx="498855" cy="615553"/>
          </a:xfrm>
          <a:prstGeom prst="rect">
            <a:avLst/>
          </a:prstGeom>
        </p:spPr>
        <p:txBody>
          <a:bodyPr wrap="none">
            <a:spAutoFit/>
          </a:bodyPr>
          <a:lstStyle/>
          <a:p>
            <a:r>
              <a:rPr lang="en-US" altLang="zh-CN" sz="3400" dirty="0" smtClean="0"/>
              <a:t>C</a:t>
            </a:r>
            <a:endParaRPr lang="zh-CN" altLang="en-US" sz="3400" dirty="0"/>
          </a:p>
        </p:txBody>
      </p:sp>
      <p:sp>
        <p:nvSpPr>
          <p:cNvPr id="5" name="内容占位符 1"/>
          <p:cNvSpPr txBox="1">
            <a:spLocks/>
          </p:cNvSpPr>
          <p:nvPr/>
        </p:nvSpPr>
        <p:spPr bwMode="auto">
          <a:xfrm>
            <a:off x="360854" y="3483755"/>
            <a:ext cx="11485848" cy="313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细节理解题。通读全文可知，张良一共在桥上与老人见了四面：第一次老人要求他捡鞋并替他穿上；</a:t>
            </a:r>
            <a:r>
              <a:rPr lang="zh-CN" altLang="zh-CN" sz="34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第二次和第三次老人分别测试他是否守时。最后一次，张良提前在桥上等了一夜，终于按时见到了老人。故选</a:t>
            </a:r>
            <a:r>
              <a:rPr lang="en-US" altLang="zh-CN" sz="34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3400" b="1" spc="-100"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40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43093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 the elder ask Zhang Liang to meet him over and over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He wanted to test the young man.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He thought the young man was silly.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He found the young man was clever.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5626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He wanted to give him some money.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26654" y="926872"/>
            <a:ext cx="518091" cy="646331"/>
          </a:xfrm>
          <a:prstGeom prst="rect">
            <a:avLst/>
          </a:prstGeom>
        </p:spPr>
        <p:txBody>
          <a:bodyPr wrap="none">
            <a:spAutoFit/>
          </a:bodyPr>
          <a:lstStyle/>
          <a:p>
            <a:r>
              <a:rPr lang="en-US" altLang="zh-CN" sz="3600" smtClean="0"/>
              <a:t>A</a:t>
            </a:r>
            <a:endParaRPr lang="zh-CN" altLang="en-US"/>
          </a:p>
        </p:txBody>
      </p:sp>
    </p:spTree>
    <p:extLst>
      <p:ext uri="{BB962C8B-B14F-4D97-AF65-F5344CB8AC3E}">
        <p14:creationId xmlns:p14="http://schemas.microsoft.com/office/powerpoint/2010/main" val="2099388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892</TotalTime>
  <Words>562</Words>
  <Application>Microsoft Office PowerPoint</Application>
  <PresentationFormat>自定义</PresentationFormat>
  <Paragraphs>35</Paragraphs>
  <Slides>11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11</vt:i4>
      </vt:variant>
    </vt:vector>
  </HeadingPairs>
  <TitlesOfParts>
    <vt:vector size="20"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644</cp:revision>
  <dcterms:created xsi:type="dcterms:W3CDTF">2020-11-06T05:24:00Z</dcterms:created>
  <dcterms:modified xsi:type="dcterms:W3CDTF">2025-09-13T08:50:59Z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